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86" r:id="rId5"/>
    <p:sldId id="277" r:id="rId6"/>
    <p:sldId id="270" r:id="rId7"/>
    <p:sldId id="271" r:id="rId8"/>
    <p:sldId id="294" r:id="rId9"/>
    <p:sldId id="296" r:id="rId10"/>
    <p:sldId id="298" r:id="rId11"/>
    <p:sldId id="301" r:id="rId12"/>
    <p:sldId id="302" r:id="rId13"/>
    <p:sldId id="308" r:id="rId14"/>
    <p:sldId id="311" r:id="rId15"/>
    <p:sldId id="310" r:id="rId16"/>
    <p:sldId id="307" r:id="rId17"/>
    <p:sldId id="303" r:id="rId18"/>
    <p:sldId id="281" r:id="rId19"/>
    <p:sldId id="306" r:id="rId20"/>
    <p:sldId id="290" r:id="rId21"/>
    <p:sldId id="272" r:id="rId22"/>
    <p:sldId id="292" r:id="rId23"/>
    <p:sldId id="289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5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1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1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2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1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B0BE-F239-4B31-A3D0-2D35C2360C7E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95E2-259E-442E-BBEC-56BBFC46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6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Consequences of treatment and Survivorship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Joanna Taylor</a:t>
            </a:r>
          </a:p>
          <a:p>
            <a:r>
              <a:rPr lang="en-GB" dirty="0"/>
              <a:t>Oesophagogastric CNS</a:t>
            </a:r>
          </a:p>
          <a:p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September</a:t>
            </a:r>
          </a:p>
          <a:p>
            <a:r>
              <a:rPr lang="en-GB" dirty="0"/>
              <a:t>Oesophageal Patients Association </a:t>
            </a:r>
          </a:p>
        </p:txBody>
      </p:sp>
    </p:spTree>
    <p:extLst>
      <p:ext uri="{BB962C8B-B14F-4D97-AF65-F5344CB8AC3E}">
        <p14:creationId xmlns:p14="http://schemas.microsoft.com/office/powerpoint/2010/main" val="61572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Bile Reflux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Cause </a:t>
            </a:r>
          </a:p>
          <a:p>
            <a:r>
              <a:rPr lang="en-GB" dirty="0"/>
              <a:t>Disruption of anatomical barriers and changed anatomy</a:t>
            </a:r>
          </a:p>
          <a:p>
            <a:r>
              <a:rPr lang="en-GB" dirty="0"/>
              <a:t>delayed gastrointestinal motility </a:t>
            </a:r>
          </a:p>
          <a:p>
            <a:pPr marL="0" indent="0">
              <a:buNone/>
            </a:pPr>
            <a:r>
              <a:rPr lang="en-GB" dirty="0"/>
              <a:t>Symptoms </a:t>
            </a:r>
          </a:p>
          <a:p>
            <a:r>
              <a:rPr lang="en-GB" dirty="0"/>
              <a:t>can include laryngitis, vomiting, repeated coughing, pneumonia, offensive taste and dyspepsia type symptoms  </a:t>
            </a:r>
          </a:p>
          <a:p>
            <a:pPr marL="0" indent="0">
              <a:buNone/>
            </a:pPr>
            <a:r>
              <a:rPr lang="en-GB" b="1" dirty="0"/>
              <a:t>Treatment</a:t>
            </a:r>
            <a:r>
              <a:rPr lang="en-GB" dirty="0"/>
              <a:t> </a:t>
            </a:r>
          </a:p>
          <a:p>
            <a:r>
              <a:rPr lang="en-GB" dirty="0"/>
              <a:t>Avoid over eating &amp; eating large meals in evening</a:t>
            </a:r>
          </a:p>
          <a:p>
            <a:r>
              <a:rPr lang="en-GB" dirty="0"/>
              <a:t>Sleep in a semi-prone position</a:t>
            </a:r>
          </a:p>
          <a:p>
            <a:r>
              <a:rPr lang="en-GB" dirty="0"/>
              <a:t>Trial Proton pump inhibitor or Famotidine before bed </a:t>
            </a:r>
          </a:p>
          <a:p>
            <a:r>
              <a:rPr lang="en-GB" dirty="0"/>
              <a:t>Proprietary antacid medication</a:t>
            </a:r>
          </a:p>
          <a:p>
            <a:r>
              <a:rPr lang="en-GB" dirty="0"/>
              <a:t>Pyloric dilatation to aid delayed gastric emptying </a:t>
            </a:r>
          </a:p>
        </p:txBody>
      </p:sp>
    </p:spTree>
    <p:extLst>
      <p:ext uri="{BB962C8B-B14F-4D97-AF65-F5344CB8AC3E}">
        <p14:creationId xmlns:p14="http://schemas.microsoft.com/office/powerpoint/2010/main" val="37063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171"/>
            <a:ext cx="6292442" cy="973123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</a:t>
            </a:r>
            <a:br>
              <a:rPr lang="en-GB" dirty="0"/>
            </a:br>
            <a:r>
              <a:rPr lang="en-GB" b="1" dirty="0"/>
              <a:t>Changes in bowel habit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Causes </a:t>
            </a:r>
          </a:p>
          <a:p>
            <a:r>
              <a:rPr lang="en-GB" dirty="0"/>
              <a:t>cutting of the the </a:t>
            </a:r>
            <a:r>
              <a:rPr lang="en-GB" dirty="0" err="1"/>
              <a:t>vagus</a:t>
            </a:r>
            <a:r>
              <a:rPr lang="en-GB" dirty="0"/>
              <a:t> nerve,  as this helps to control the movement of food through the GI tract</a:t>
            </a:r>
          </a:p>
          <a:p>
            <a:r>
              <a:rPr lang="en-GB" dirty="0"/>
              <a:t>rapid emptying of food into the small intestine</a:t>
            </a:r>
          </a:p>
          <a:p>
            <a:pPr marL="0" indent="0">
              <a:buNone/>
            </a:pPr>
            <a:r>
              <a:rPr lang="en-GB" b="1" dirty="0"/>
              <a:t>Symptoms</a:t>
            </a:r>
            <a:r>
              <a:rPr lang="en-GB" dirty="0"/>
              <a:t> : </a:t>
            </a:r>
          </a:p>
          <a:p>
            <a:r>
              <a:rPr lang="en-GB" dirty="0"/>
              <a:t>pale loose frequent stools, </a:t>
            </a:r>
          </a:p>
          <a:p>
            <a:r>
              <a:rPr lang="en-GB" dirty="0"/>
              <a:t>Offensive smelling</a:t>
            </a:r>
          </a:p>
          <a:p>
            <a:r>
              <a:rPr lang="en-GB" dirty="0"/>
              <a:t>Difficult to flush away</a:t>
            </a:r>
          </a:p>
          <a:p>
            <a:r>
              <a:rPr lang="en-GB" dirty="0"/>
              <a:t>Associated abdominal pain and bloating </a:t>
            </a:r>
            <a:br>
              <a:rPr lang="en-GB" dirty="0"/>
            </a:br>
            <a:r>
              <a:rPr lang="en-GB" dirty="0"/>
              <a:t>Borborygmi type symptoms </a:t>
            </a:r>
          </a:p>
          <a:p>
            <a:r>
              <a:rPr lang="en-GB" dirty="0"/>
              <a:t>Urgency  </a:t>
            </a:r>
          </a:p>
          <a:p>
            <a:pPr marL="0" indent="0">
              <a:buNone/>
            </a:pPr>
            <a:r>
              <a:rPr lang="en-GB" b="1" dirty="0"/>
              <a:t>Management </a:t>
            </a:r>
          </a:p>
          <a:p>
            <a:r>
              <a:rPr lang="en-GB" dirty="0"/>
              <a:t>Avoid high sugar content food</a:t>
            </a:r>
          </a:p>
          <a:p>
            <a:r>
              <a:rPr lang="en-GB" dirty="0"/>
              <a:t>Avoid large portions </a:t>
            </a:r>
          </a:p>
          <a:p>
            <a:r>
              <a:rPr lang="en-GB" dirty="0"/>
              <a:t>Maintain the small &amp; frequent eating pattern</a:t>
            </a:r>
          </a:p>
        </p:txBody>
      </p:sp>
    </p:spTree>
    <p:extLst>
      <p:ext uri="{BB962C8B-B14F-4D97-AF65-F5344CB8AC3E}">
        <p14:creationId xmlns:p14="http://schemas.microsoft.com/office/powerpoint/2010/main" val="59851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if this does not work 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120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Various tests </a:t>
            </a:r>
          </a:p>
          <a:p>
            <a:r>
              <a:rPr lang="en-GB" dirty="0"/>
              <a:t>Faecal elastase test</a:t>
            </a:r>
          </a:p>
          <a:p>
            <a:r>
              <a:rPr lang="en-GB" dirty="0"/>
              <a:t>SEHCAT scan </a:t>
            </a:r>
          </a:p>
          <a:p>
            <a:r>
              <a:rPr lang="en-GB" dirty="0"/>
              <a:t>Hydrogen breath test </a:t>
            </a:r>
          </a:p>
          <a:p>
            <a:r>
              <a:rPr lang="en-GB" dirty="0"/>
              <a:t>Duodenal aspirates </a:t>
            </a:r>
          </a:p>
          <a:p>
            <a:r>
              <a:rPr lang="en-GB" dirty="0"/>
              <a:t>Food and symptoms diary </a:t>
            </a:r>
          </a:p>
          <a:p>
            <a:r>
              <a:rPr lang="en-GB" dirty="0"/>
              <a:t>Consequence of treatment MDM </a:t>
            </a:r>
          </a:p>
        </p:txBody>
      </p:sp>
    </p:spTree>
    <p:extLst>
      <p:ext uri="{BB962C8B-B14F-4D97-AF65-F5344CB8AC3E}">
        <p14:creationId xmlns:p14="http://schemas.microsoft.com/office/powerpoint/2010/main" val="117764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19E7-FAC4-4D3B-B51D-7BF66194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Small Bowel bacterial Overgrowth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1009-E125-4A30-959E-556C2A36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An imbalance of the micro-organisms in your gut that maintain healthy digestion. When too many bacteria, or the wrong kind, populate the small intestine</a:t>
            </a:r>
          </a:p>
          <a:p>
            <a:r>
              <a:rPr lang="en-GB" dirty="0"/>
              <a:t>symptoms such as bloating and urgent / frequent diarrhoea, weight loss &amp; malabsorption </a:t>
            </a:r>
          </a:p>
          <a:p>
            <a:r>
              <a:rPr lang="en-GB" dirty="0"/>
              <a:t>Treatment : Antibiotics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921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49BF-E136-4285-85C3-D13BBEB9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Bile salt malabsorption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6F69-DFF4-46ED-A821-B80BB10B9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Bile acid diarrhoea is caused by excessive amounts of bile acids entering the colon</a:t>
            </a:r>
          </a:p>
          <a:p>
            <a:r>
              <a:rPr lang="en-GB" dirty="0"/>
              <a:t>Bowels open during the night </a:t>
            </a:r>
          </a:p>
          <a:p>
            <a:r>
              <a:rPr lang="en-GB" dirty="0"/>
              <a:t>Treatment : Colesevalam </a:t>
            </a:r>
          </a:p>
        </p:txBody>
      </p:sp>
    </p:spTree>
    <p:extLst>
      <p:ext uri="{BB962C8B-B14F-4D97-AF65-F5344CB8AC3E}">
        <p14:creationId xmlns:p14="http://schemas.microsoft.com/office/powerpoint/2010/main" val="62543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B0F7-78B1-4328-9FF6-0536494B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Exocrine Pancreatic insufficiency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CAC64-2A9F-4D6C-8429-956EFAD60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Pale loose bowel motions, </a:t>
            </a:r>
            <a:r>
              <a:rPr lang="en-GB" dirty="0" err="1"/>
              <a:t>odorous,floating</a:t>
            </a:r>
            <a:r>
              <a:rPr lang="en-GB" dirty="0"/>
              <a:t>, difficult to flush and  greasy in appearance associated weight loss</a:t>
            </a:r>
          </a:p>
          <a:p>
            <a:r>
              <a:rPr lang="en-GB" dirty="0"/>
              <a:t> Cause : occurs when your pancreas doesn't make enough digestive enzymes or there is a lack of </a:t>
            </a:r>
            <a:r>
              <a:rPr lang="en-GB" dirty="0" err="1"/>
              <a:t>syncrhonised</a:t>
            </a:r>
            <a:r>
              <a:rPr lang="en-GB" dirty="0"/>
              <a:t> excretion of these enzymes after eating</a:t>
            </a:r>
          </a:p>
          <a:p>
            <a:r>
              <a:rPr lang="en-GB" dirty="0"/>
              <a:t> Digestive enzymes break down food, allowing your body to get nutrients</a:t>
            </a:r>
          </a:p>
          <a:p>
            <a:r>
              <a:rPr lang="en-GB" dirty="0"/>
              <a:t>Treatment : Pancreatic Enzyme replacement: Creon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49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0F510C-6BA6-4BDC-838F-426262AE61DF}"/>
              </a:ext>
            </a:extLst>
          </p:cNvPr>
          <p:cNvSpPr/>
          <p:nvPr/>
        </p:nvSpPr>
        <p:spPr>
          <a:xfrm>
            <a:off x="629175" y="1342238"/>
            <a:ext cx="107211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/>
              <a:t>Symptoms diarrhoea, abdominal pain light-headedness, palpitations &amp; rapid drop in blood sugar</a:t>
            </a:r>
          </a:p>
          <a:p>
            <a:r>
              <a:rPr lang="en-GB" u="sng" dirty="0"/>
              <a:t>Early Dumping </a:t>
            </a:r>
            <a:r>
              <a:rPr lang="en-GB" dirty="0"/>
              <a:t>within 1 hour of eating</a:t>
            </a:r>
          </a:p>
          <a:p>
            <a:r>
              <a:rPr lang="en-GB" dirty="0"/>
              <a:t>Cause : rapid emptying of food into the small bowel triggering the rapid shift of fluid and secretion of  GI hormones </a:t>
            </a:r>
          </a:p>
          <a:p>
            <a:r>
              <a:rPr lang="en-GB" dirty="0"/>
              <a:t>Late Dumping 1-3 hours after eating </a:t>
            </a:r>
          </a:p>
          <a:p>
            <a:r>
              <a:rPr lang="en-GB" dirty="0"/>
              <a:t>Usually occurs after eating carbohydrate resulting in higher insulin secretion response: reactive hypoglycaemia</a:t>
            </a:r>
          </a:p>
          <a:p>
            <a:endParaRPr lang="en-GB" dirty="0"/>
          </a:p>
          <a:p>
            <a:r>
              <a:rPr lang="en-GB" dirty="0"/>
              <a:t>Dumping syndrome happens in a small number of people after surgery on the oesophagus.</a:t>
            </a:r>
          </a:p>
          <a:p>
            <a:endParaRPr lang="en-GB" u="sng" dirty="0"/>
          </a:p>
          <a:p>
            <a:r>
              <a:rPr lang="en-GB" u="sng" dirty="0"/>
              <a:t>Management </a:t>
            </a:r>
          </a:p>
          <a:p>
            <a:r>
              <a:rPr lang="en-GB" dirty="0"/>
              <a:t>Time</a:t>
            </a:r>
          </a:p>
          <a:p>
            <a:r>
              <a:rPr lang="en-GB" dirty="0"/>
              <a:t>Dietary modifications </a:t>
            </a:r>
          </a:p>
          <a:p>
            <a:r>
              <a:rPr lang="en-GB" dirty="0"/>
              <a:t>Enteral feeding </a:t>
            </a:r>
          </a:p>
          <a:p>
            <a:r>
              <a:rPr lang="en-GB" dirty="0"/>
              <a:t>Acarbose  </a:t>
            </a:r>
          </a:p>
          <a:p>
            <a:r>
              <a:rPr lang="en-GB" dirty="0" err="1"/>
              <a:t>Samostatin</a:t>
            </a:r>
            <a:r>
              <a:rPr lang="en-GB" dirty="0"/>
              <a:t> analogues</a:t>
            </a:r>
          </a:p>
          <a:p>
            <a:endParaRPr lang="en-GB" u="s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DFDD79-1E0A-4C16-8B86-95B749E2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Dumping Syndrome </a:t>
            </a:r>
          </a:p>
        </p:txBody>
      </p:sp>
    </p:spTree>
    <p:extLst>
      <p:ext uri="{BB962C8B-B14F-4D97-AF65-F5344CB8AC3E}">
        <p14:creationId xmlns:p14="http://schemas.microsoft.com/office/powerpoint/2010/main" val="384651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34"/>
          </a:xfrm>
        </p:spPr>
        <p:txBody>
          <a:bodyPr/>
          <a:lstStyle/>
          <a:p>
            <a:r>
              <a:rPr lang="en-GB" b="1" dirty="0"/>
              <a:t>Micronutrient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7884"/>
            <a:ext cx="10515600" cy="4762231"/>
          </a:xfrm>
        </p:spPr>
        <p:txBody>
          <a:bodyPr>
            <a:noAutofit/>
          </a:bodyPr>
          <a:lstStyle/>
          <a:p>
            <a:r>
              <a:rPr lang="en-GB" sz="2000" b="1" dirty="0"/>
              <a:t>Vitamin B12 malabsorption </a:t>
            </a:r>
            <a:endParaRPr lang="en-GB" sz="2000" dirty="0"/>
          </a:p>
          <a:p>
            <a:r>
              <a:rPr lang="en-GB" sz="2000" dirty="0"/>
              <a:t>intrinsic factor (glycoprotein) is either not produced by the stomach or the part of the stomach that produces it is absent so B12 cannot be absorbed </a:t>
            </a:r>
          </a:p>
          <a:p>
            <a:r>
              <a:rPr lang="en-GB" sz="2000" dirty="0"/>
              <a:t>Low B12 can lead to tiredness / lack of energy, pins and needles, sore tongue and mouth ulcers visual </a:t>
            </a:r>
            <a:r>
              <a:rPr lang="en-GB" sz="2000" dirty="0" err="1"/>
              <a:t>distubance</a:t>
            </a:r>
            <a:r>
              <a:rPr lang="en-GB" sz="2000" dirty="0"/>
              <a:t> and psychological problems </a:t>
            </a:r>
          </a:p>
          <a:p>
            <a:pPr marL="0" indent="0">
              <a:buNone/>
            </a:pPr>
            <a:r>
              <a:rPr lang="en-GB" sz="2000" b="1" dirty="0"/>
              <a:t>Iron deficiency anaemia ( Iron, Folate  and ferritin) </a:t>
            </a:r>
          </a:p>
          <a:p>
            <a:r>
              <a:rPr lang="en-GB" sz="2000" dirty="0"/>
              <a:t>marked decrease in the production of gastric acid, this aids conversion of dietary iron so that it can be absorbed in the duodenum </a:t>
            </a:r>
          </a:p>
          <a:p>
            <a:pPr marL="0" indent="0">
              <a:buNone/>
            </a:pPr>
            <a:r>
              <a:rPr lang="en-GB" sz="2000" b="1" dirty="0"/>
              <a:t>Vitamin D deficiency and insufficiency</a:t>
            </a:r>
          </a:p>
          <a:p>
            <a:r>
              <a:rPr lang="en-GB" sz="2000" dirty="0"/>
              <a:t>likely caused by change in transit time through GI tract, Aids absorption of Calcium, as OG patients are at risk of Osteoporosis</a:t>
            </a:r>
          </a:p>
          <a:p>
            <a:pPr marL="0" indent="0">
              <a:buNone/>
            </a:pPr>
            <a:r>
              <a:rPr lang="en-GB" sz="2000" b="1" dirty="0"/>
              <a:t>Zinc </a:t>
            </a:r>
          </a:p>
          <a:p>
            <a:r>
              <a:rPr lang="en-GB" sz="2000" dirty="0"/>
              <a:t>essential dietary component &amp; 2</a:t>
            </a:r>
            <a:r>
              <a:rPr lang="en-GB" sz="2000" baseline="30000" dirty="0"/>
              <a:t>nd</a:t>
            </a:r>
            <a:r>
              <a:rPr lang="en-GB" sz="2000" dirty="0"/>
              <a:t> most common trace element  </a:t>
            </a:r>
          </a:p>
          <a:p>
            <a:r>
              <a:rPr lang="en-GB" sz="2000" dirty="0"/>
              <a:t>Important for metabolic systems and cell protection processes </a:t>
            </a:r>
          </a:p>
          <a:p>
            <a:r>
              <a:rPr lang="en-GB" sz="2000" dirty="0"/>
              <a:t>low levels are associated possible deterioration in quality of life, </a:t>
            </a:r>
            <a:r>
              <a:rPr lang="en-GB" sz="2000" dirty="0" err="1"/>
              <a:t>eg</a:t>
            </a:r>
            <a:r>
              <a:rPr lang="en-GB" sz="2000" dirty="0"/>
              <a:t>: changes in taste</a:t>
            </a:r>
          </a:p>
        </p:txBody>
      </p:sp>
    </p:spTree>
    <p:extLst>
      <p:ext uri="{BB962C8B-B14F-4D97-AF65-F5344CB8AC3E}">
        <p14:creationId xmlns:p14="http://schemas.microsoft.com/office/powerpoint/2010/main" val="4282703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Decreased energy levels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Causes</a:t>
            </a:r>
          </a:p>
          <a:p>
            <a:r>
              <a:rPr lang="en-GB" dirty="0"/>
              <a:t>Anaemia or other vitamin deficiency</a:t>
            </a:r>
          </a:p>
          <a:p>
            <a:r>
              <a:rPr lang="en-GB" dirty="0"/>
              <a:t>Decreased weight &amp; poor dietary intake </a:t>
            </a:r>
          </a:p>
          <a:p>
            <a:r>
              <a:rPr lang="en-GB" dirty="0"/>
              <a:t>Low mood / motivation </a:t>
            </a:r>
          </a:p>
          <a:p>
            <a:r>
              <a:rPr lang="en-GB" dirty="0"/>
              <a:t>Decreased muscle mass and deconditioning </a:t>
            </a:r>
          </a:p>
          <a:p>
            <a:pPr marL="0" indent="0">
              <a:buNone/>
            </a:pPr>
            <a:r>
              <a:rPr lang="en-GB" dirty="0"/>
              <a:t>Refer to Physio/OT rehab</a:t>
            </a:r>
          </a:p>
        </p:txBody>
      </p:sp>
    </p:spTree>
    <p:extLst>
      <p:ext uri="{BB962C8B-B14F-4D97-AF65-F5344CB8AC3E}">
        <p14:creationId xmlns:p14="http://schemas.microsoft.com/office/powerpoint/2010/main" val="40026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Other consequences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Surgical </a:t>
            </a:r>
          </a:p>
          <a:p>
            <a:r>
              <a:rPr lang="en-GB" dirty="0"/>
              <a:t>costochondral sinus</a:t>
            </a:r>
          </a:p>
          <a:p>
            <a:r>
              <a:rPr lang="en-GB" dirty="0"/>
              <a:t>Hernia</a:t>
            </a:r>
          </a:p>
          <a:p>
            <a:pPr marL="0" indent="0">
              <a:buNone/>
            </a:pPr>
            <a:r>
              <a:rPr lang="en-GB" dirty="0"/>
              <a:t>Chemotherapy related </a:t>
            </a:r>
          </a:p>
          <a:p>
            <a:r>
              <a:rPr lang="en-GB" dirty="0"/>
              <a:t>Hearing loss</a:t>
            </a:r>
          </a:p>
          <a:p>
            <a:r>
              <a:rPr lang="en-GB" dirty="0"/>
              <a:t>Peripheral neuropathy</a:t>
            </a:r>
          </a:p>
          <a:p>
            <a:r>
              <a:rPr lang="en-GB" dirty="0"/>
              <a:t>Memory &amp; concentration issues</a:t>
            </a:r>
          </a:p>
          <a:p>
            <a:r>
              <a:rPr lang="en-GB" dirty="0"/>
              <a:t>Dental issues   </a:t>
            </a:r>
          </a:p>
        </p:txBody>
      </p:sp>
    </p:spTree>
    <p:extLst>
      <p:ext uri="{BB962C8B-B14F-4D97-AF65-F5344CB8AC3E}">
        <p14:creationId xmlns:p14="http://schemas.microsoft.com/office/powerpoint/2010/main" val="92883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Survivorship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Cancer Survivorship Initiative (NCSI) is a </a:t>
            </a:r>
            <a:r>
              <a:rPr lang="en-GB" b="1" dirty="0"/>
              <a:t>partnership between NHS England and Macmillan Cancer Support</a:t>
            </a:r>
            <a:r>
              <a:rPr lang="en-GB" dirty="0"/>
              <a:t>. The aim of the NCSI is to ensure that those living with and beyond cancer get the care and support they need to lead as healthy and active a life as possible, for as long as possible</a:t>
            </a:r>
          </a:p>
          <a:p>
            <a:endParaRPr lang="en-GB" dirty="0"/>
          </a:p>
          <a:p>
            <a:r>
              <a:rPr lang="en-GB" dirty="0"/>
              <a:t>In 2013, Macmillan Cancer Support revealed that at least one in four of those living with cancer – around 500,000 people in the UK – face poor health or disability after treatment</a:t>
            </a:r>
          </a:p>
        </p:txBody>
      </p:sp>
    </p:spTree>
    <p:extLst>
      <p:ext uri="{BB962C8B-B14F-4D97-AF65-F5344CB8AC3E}">
        <p14:creationId xmlns:p14="http://schemas.microsoft.com/office/powerpoint/2010/main" val="38574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Mental health &amp; well 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Fear of recurrence </a:t>
            </a:r>
          </a:p>
          <a:p>
            <a:pPr fontAlgn="base"/>
            <a:r>
              <a:rPr lang="en-GB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Anger </a:t>
            </a:r>
          </a:p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Guilt</a:t>
            </a:r>
          </a:p>
          <a:p>
            <a:pPr fontAlgn="base"/>
            <a:r>
              <a:rPr lang="en-GB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Anxiety</a:t>
            </a:r>
          </a:p>
          <a:p>
            <a:pPr fontAlgn="base"/>
            <a:r>
              <a:rPr lang="en-GB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 traumatic stress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Adjustment issues : Body image/ lifestyle changes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Carer / family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5681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Support for patients post Upper GI cancer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Upper GI Clinical Phycologist</a:t>
            </a:r>
          </a:p>
          <a:p>
            <a:endParaRPr lang="en-GB" dirty="0"/>
          </a:p>
          <a:p>
            <a:r>
              <a:rPr lang="en-GB" dirty="0"/>
              <a:t>Dimbleby Service </a:t>
            </a:r>
          </a:p>
          <a:p>
            <a:endParaRPr lang="en-GB" dirty="0"/>
          </a:p>
          <a:p>
            <a:r>
              <a:rPr lang="en-GB" dirty="0"/>
              <a:t>Macmillan</a:t>
            </a:r>
          </a:p>
          <a:p>
            <a:endParaRPr lang="en-GB" dirty="0"/>
          </a:p>
          <a:p>
            <a:r>
              <a:rPr lang="en-GB" dirty="0"/>
              <a:t>Oesophageal Patients association /  Support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37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Financial issues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Four in five people with cancer are affected by the financial impact of cancer, on average incurring costs of £570 a month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Impact on working and income </a:t>
            </a:r>
          </a:p>
          <a:p>
            <a:r>
              <a:rPr lang="en-GB" dirty="0"/>
              <a:t>Returning to work</a:t>
            </a:r>
          </a:p>
          <a:p>
            <a:r>
              <a:rPr lang="en-GB" dirty="0"/>
              <a:t>Increased costs : heating / food / travel insurance </a:t>
            </a:r>
          </a:p>
          <a:p>
            <a:r>
              <a:rPr lang="en-GB" dirty="0"/>
              <a:t>Benefits advice / Macmillan Grant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57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992" y="334992"/>
            <a:ext cx="6055743" cy="60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0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early rehabilitation &amp; why is it  important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dirty="0"/>
              <a:t>tailored follow-up to meet the needs of individual patients</a:t>
            </a:r>
          </a:p>
          <a:p>
            <a:endParaRPr lang="en-GB" sz="2400" dirty="0"/>
          </a:p>
          <a:p>
            <a:r>
              <a:rPr lang="en-GB" sz="2400" dirty="0"/>
              <a:t>prevent avoidable ill health</a:t>
            </a:r>
          </a:p>
          <a:p>
            <a:endParaRPr lang="en-GB" sz="2400" dirty="0"/>
          </a:p>
          <a:p>
            <a:r>
              <a:rPr lang="en-GB" sz="2400" dirty="0"/>
              <a:t>promotes healthy lifestyles and independence</a:t>
            </a:r>
          </a:p>
          <a:p>
            <a:endParaRPr lang="en-GB" sz="2400" dirty="0"/>
          </a:p>
          <a:p>
            <a:r>
              <a:rPr lang="en-GB" sz="2400" dirty="0"/>
              <a:t>Patients’ wellbeing will be greater and their demand for services lower</a:t>
            </a:r>
          </a:p>
          <a:p>
            <a:endParaRPr lang="en-GB" sz="2400" dirty="0"/>
          </a:p>
          <a:p>
            <a:r>
              <a:rPr lang="en-GB" sz="2400" dirty="0"/>
              <a:t>more effective when provided early to avoid conditions becoming more complex and costly to treat later on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stratify patients for follow-up according to their risk can ensure that needs are better met and that resources are used more efficiently</a:t>
            </a:r>
          </a:p>
        </p:txBody>
      </p:sp>
    </p:spTree>
    <p:extLst>
      <p:ext uri="{BB962C8B-B14F-4D97-AF65-F5344CB8AC3E}">
        <p14:creationId xmlns:p14="http://schemas.microsoft.com/office/powerpoint/2010/main" val="185859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4951" y="1932642"/>
            <a:ext cx="91008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Approximately 1.8 million cancer survivors</a:t>
            </a:r>
          </a:p>
          <a:p>
            <a:endParaRPr lang="en-GB" sz="4800" dirty="0"/>
          </a:p>
          <a:p>
            <a:r>
              <a:rPr lang="en-GB" sz="4800" dirty="0"/>
              <a:t>By 2030 this is expected to rise to 3 million</a:t>
            </a:r>
          </a:p>
        </p:txBody>
      </p:sp>
    </p:spTree>
    <p:extLst>
      <p:ext uri="{BB962C8B-B14F-4D97-AF65-F5344CB8AC3E}">
        <p14:creationId xmlns:p14="http://schemas.microsoft.com/office/powerpoint/2010/main" val="12422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Survivorship/ Quality of life clinic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Completed treatment </a:t>
            </a:r>
          </a:p>
          <a:p>
            <a:pPr marL="0" indent="0">
              <a:buNone/>
            </a:pPr>
            <a:r>
              <a:rPr lang="en-GB" b="1" dirty="0"/>
              <a:t>Thursday</a:t>
            </a:r>
            <a:r>
              <a:rPr lang="en-GB" dirty="0"/>
              <a:t> : jointly with Dietitian </a:t>
            </a:r>
          </a:p>
          <a:p>
            <a:r>
              <a:rPr lang="en-GB" dirty="0"/>
              <a:t>1 x End of treatment 1 hour appointment </a:t>
            </a:r>
          </a:p>
          <a:p>
            <a:r>
              <a:rPr lang="en-GB" dirty="0"/>
              <a:t>4 x half hour follow up appointments </a:t>
            </a:r>
          </a:p>
          <a:p>
            <a:pPr marL="0" indent="0">
              <a:buNone/>
            </a:pPr>
            <a:r>
              <a:rPr lang="en-GB" b="1" dirty="0"/>
              <a:t>Friday</a:t>
            </a:r>
          </a:p>
          <a:p>
            <a:r>
              <a:rPr lang="en-GB" dirty="0" err="1"/>
              <a:t>Nolonger</a:t>
            </a:r>
            <a:r>
              <a:rPr lang="en-GB" dirty="0"/>
              <a:t> need dietetic input  </a:t>
            </a:r>
          </a:p>
          <a:p>
            <a:r>
              <a:rPr lang="en-GB" dirty="0"/>
              <a:t>5 x half hour appointments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50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Survivorship: Living with and beyond cancer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Clinic : run by Nurse Specialist &amp; Dietitian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Aim : </a:t>
            </a:r>
          </a:p>
          <a:p>
            <a:r>
              <a:rPr lang="en-GB" dirty="0"/>
              <a:t>Nurse/dietitian-led follow-up</a:t>
            </a:r>
          </a:p>
          <a:p>
            <a:r>
              <a:rPr lang="en-GB" dirty="0"/>
              <a:t>Optimisation of consequences of treatment </a:t>
            </a:r>
          </a:p>
          <a:p>
            <a:r>
              <a:rPr lang="en-GB" dirty="0"/>
              <a:t>Restoration of Quality of life </a:t>
            </a:r>
          </a:p>
          <a:p>
            <a:r>
              <a:rPr lang="en-GB" dirty="0"/>
              <a:t>Education &amp; engagement</a:t>
            </a:r>
          </a:p>
          <a:p>
            <a:r>
              <a:rPr lang="en-GB" dirty="0"/>
              <a:t>Promote healthy lifestyle choices </a:t>
            </a:r>
          </a:p>
          <a:p>
            <a:r>
              <a:rPr lang="en-GB" dirty="0"/>
              <a:t>Surveillance for recurrence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82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Consequences of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Weight loss/ poor appetite</a:t>
            </a:r>
          </a:p>
          <a:p>
            <a:r>
              <a:rPr lang="en-GB" dirty="0"/>
              <a:t>Early satiety / delayed gastric emptying </a:t>
            </a:r>
          </a:p>
          <a:p>
            <a:r>
              <a:rPr lang="en-GB" dirty="0"/>
              <a:t>Dysphagia </a:t>
            </a:r>
          </a:p>
          <a:p>
            <a:r>
              <a:rPr lang="en-GB" dirty="0"/>
              <a:t>Acid Reflux</a:t>
            </a:r>
          </a:p>
          <a:p>
            <a:r>
              <a:rPr lang="en-GB" dirty="0"/>
              <a:t>Changes in bowel habit </a:t>
            </a:r>
          </a:p>
          <a:p>
            <a:r>
              <a:rPr lang="en-GB" dirty="0"/>
              <a:t>Micronutrient deficiency</a:t>
            </a:r>
          </a:p>
          <a:p>
            <a:r>
              <a:rPr lang="en-GB" dirty="0"/>
              <a:t>Decreased energy levels / fatigue</a:t>
            </a:r>
          </a:p>
          <a:p>
            <a:r>
              <a:rPr lang="en-GB" dirty="0"/>
              <a:t>Mood/ adjustment issues /Anxiety </a:t>
            </a:r>
          </a:p>
          <a:p>
            <a:r>
              <a:rPr lang="en-GB" dirty="0"/>
              <a:t>Financial issues </a:t>
            </a:r>
          </a:p>
          <a:p>
            <a:r>
              <a:rPr lang="en-GB" dirty="0"/>
              <a:t>Other issues: taste changes, Vocal chord palsy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7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Early satiety / delayed gastric emptying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Cause </a:t>
            </a:r>
            <a:r>
              <a:rPr lang="en-GB" dirty="0"/>
              <a:t>: </a:t>
            </a:r>
          </a:p>
          <a:p>
            <a:r>
              <a:rPr lang="en-GB" dirty="0"/>
              <a:t>Cutting of the </a:t>
            </a:r>
            <a:r>
              <a:rPr lang="en-GB" dirty="0" err="1"/>
              <a:t>vagus</a:t>
            </a:r>
            <a:r>
              <a:rPr lang="en-GB" dirty="0"/>
              <a:t> nerve (Vagotomy)</a:t>
            </a:r>
          </a:p>
          <a:p>
            <a:r>
              <a:rPr lang="en-GB" dirty="0"/>
              <a:t>Increased pyloric resistance </a:t>
            </a:r>
          </a:p>
          <a:p>
            <a:r>
              <a:rPr lang="en-GB" dirty="0"/>
              <a:t>Decreased capacity</a:t>
            </a:r>
          </a:p>
          <a:p>
            <a:pPr marL="0" indent="0">
              <a:buNone/>
            </a:pPr>
            <a:r>
              <a:rPr lang="en-GB" b="1" dirty="0"/>
              <a:t>Treatment </a:t>
            </a:r>
          </a:p>
          <a:p>
            <a:r>
              <a:rPr lang="en-GB" dirty="0"/>
              <a:t>Pyloric dilatation for Oesophagectomy</a:t>
            </a:r>
          </a:p>
          <a:p>
            <a:r>
              <a:rPr lang="en-GB" dirty="0"/>
              <a:t>Small &amp; frequent eating pattern</a:t>
            </a:r>
          </a:p>
          <a:p>
            <a:r>
              <a:rPr lang="en-GB" dirty="0"/>
              <a:t>Chew food well</a:t>
            </a:r>
          </a:p>
          <a:p>
            <a:r>
              <a:rPr lang="en-GB" dirty="0"/>
              <a:t>Medication to increase gut motility e.g. </a:t>
            </a:r>
            <a:r>
              <a:rPr lang="en-GB" dirty="0" err="1"/>
              <a:t>Prokenetics</a:t>
            </a:r>
            <a:r>
              <a:rPr lang="en-GB" dirty="0"/>
              <a:t> / antibiotics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112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Dysphagia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Cause </a:t>
            </a:r>
          </a:p>
          <a:p>
            <a:r>
              <a:rPr lang="en-GB" dirty="0"/>
              <a:t>Fibrotic stricture at site of anastomosis </a:t>
            </a:r>
          </a:p>
          <a:p>
            <a:r>
              <a:rPr lang="en-GB" dirty="0"/>
              <a:t>High incidence in patients with Post op leak</a:t>
            </a:r>
          </a:p>
          <a:p>
            <a:pPr marL="0" indent="0">
              <a:buNone/>
            </a:pPr>
            <a:r>
              <a:rPr lang="en-GB" b="1" dirty="0"/>
              <a:t>Treatment </a:t>
            </a:r>
          </a:p>
          <a:p>
            <a:r>
              <a:rPr lang="en-GB" dirty="0"/>
              <a:t>Endoscopic </a:t>
            </a:r>
            <a:r>
              <a:rPr lang="en-GB" dirty="0" err="1"/>
              <a:t>Anastamotic</a:t>
            </a:r>
            <a:r>
              <a:rPr lang="en-GB" dirty="0"/>
              <a:t> balloon dilatation</a:t>
            </a:r>
          </a:p>
          <a:p>
            <a:r>
              <a:rPr lang="en-GB" dirty="0"/>
              <a:t>If persistent radiological dilatation</a:t>
            </a:r>
          </a:p>
          <a:p>
            <a:r>
              <a:rPr lang="en-GB" dirty="0"/>
              <a:t>Injecting with Triamcinolone / Botox</a:t>
            </a:r>
          </a:p>
          <a:p>
            <a:r>
              <a:rPr lang="en-GB" dirty="0" err="1"/>
              <a:t>Needleknife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2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31839</TotalTime>
  <Words>1100</Words>
  <Application>Microsoft Office PowerPoint</Application>
  <PresentationFormat>Widescreen</PresentationFormat>
  <Paragraphs>190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Consequences of treatment and Survivorship</vt:lpstr>
      <vt:lpstr>Survivorship </vt:lpstr>
      <vt:lpstr>What is early rehabilitation &amp; why is it  important ? </vt:lpstr>
      <vt:lpstr>PowerPoint Presentation</vt:lpstr>
      <vt:lpstr>Survivorship/ Quality of life clinic </vt:lpstr>
      <vt:lpstr>Survivorship: Living with and beyond cancer </vt:lpstr>
      <vt:lpstr>Consequences of treatment </vt:lpstr>
      <vt:lpstr>Early satiety / delayed gastric emptying  </vt:lpstr>
      <vt:lpstr>Dysphagia</vt:lpstr>
      <vt:lpstr>Bile Reflux</vt:lpstr>
      <vt:lpstr>            Changes in bowel habit  </vt:lpstr>
      <vt:lpstr>What if this does not work ?</vt:lpstr>
      <vt:lpstr>Small Bowel bacterial Overgrowth</vt:lpstr>
      <vt:lpstr>Bile salt malabsorption </vt:lpstr>
      <vt:lpstr>Exocrine Pancreatic insufficiency </vt:lpstr>
      <vt:lpstr>Dumping Syndrome </vt:lpstr>
      <vt:lpstr>Micronutrient deficiency</vt:lpstr>
      <vt:lpstr>Decreased energy levels </vt:lpstr>
      <vt:lpstr>Other consequences </vt:lpstr>
      <vt:lpstr>Mental health &amp; well being</vt:lpstr>
      <vt:lpstr>Support for patients post Upper GI cancer treatment</vt:lpstr>
      <vt:lpstr>Financial issues  </vt:lpstr>
      <vt:lpstr>PowerPoint Presentation</vt:lpstr>
    </vt:vector>
  </TitlesOfParts>
  <Company>GSTT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treatment and Survivorship</dc:title>
  <dc:creator>Taylor Joanna</dc:creator>
  <cp:lastModifiedBy>Taylor Joanna</cp:lastModifiedBy>
  <cp:revision>37</cp:revision>
  <cp:lastPrinted>2023-09-13T17:21:38Z</cp:lastPrinted>
  <dcterms:created xsi:type="dcterms:W3CDTF">2021-07-16T17:22:41Z</dcterms:created>
  <dcterms:modified xsi:type="dcterms:W3CDTF">2023-09-14T08:34:41Z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85b92c64-d975-4db2-b999-ef54131bee1c</vt:lpwstr>
  </property>
</Properties>
</file>